
<file path=[Content_Types].xml><?xml version="1.0" encoding="utf-8"?>
<Types xmlns="http://schemas.openxmlformats.org/package/2006/content-types">
  <Default Extension="img" ContentType="image/im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80" r:id="rId6"/>
    <p:sldId id="281" r:id="rId7"/>
    <p:sldId id="263" r:id="rId8"/>
    <p:sldId id="262" r:id="rId9"/>
    <p:sldId id="283" r:id="rId10"/>
    <p:sldId id="284" r:id="rId11"/>
    <p:sldId id="285" r:id="rId12"/>
    <p:sldId id="264" r:id="rId13"/>
    <p:sldId id="265" r:id="rId14"/>
    <p:sldId id="286" r:id="rId15"/>
    <p:sldId id="289" r:id="rId16"/>
    <p:sldId id="272" r:id="rId17"/>
    <p:sldId id="271" r:id="rId18"/>
    <p:sldId id="287" r:id="rId19"/>
    <p:sldId id="273" r:id="rId20"/>
    <p:sldId id="290" r:id="rId21"/>
    <p:sldId id="288" r:id="rId22"/>
    <p:sldId id="278" r:id="rId2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29419A-3BC6-E548-A904-8D959AF01793}" v="515" dt="2024-03-11T00:26:16.449"/>
    <p1510:client id="{FC521EE4-AB30-194D-56C5-63356A9FFE40}" v="953" dt="2024-03-11T00:02:02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17"/>
    <p:restoredTop sz="94610"/>
  </p:normalViewPr>
  <p:slideViewPr>
    <p:cSldViewPr snapToGrid="0" snapToObjects="1">
      <p:cViewPr varScale="1">
        <p:scale>
          <a:sx n="168" d="100"/>
          <a:sy n="168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714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57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53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57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42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99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30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green_chip_20220921/Cover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green_chip_2022092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green_chip_20220921/Session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07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green_chip_20220921/End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im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openai.com/chatgpt" TargetMode="External"/><Relationship Id="rId5" Type="http://schemas.openxmlformats.org/officeDocument/2006/relationships/hyperlink" Target="https://towardsdatascience.com/sentiment-analysis-introduction-to-naive-bayes-algorithm-96831d77ac91" TargetMode="External"/><Relationship Id="rId4" Type="http://schemas.openxmlformats.org/officeDocument/2006/relationships/hyperlink" Target="https://huggingface.co/j-hartmann/emotion-english-distilroberta-base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Vanilla_neural_network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5350" y="1095375"/>
            <a:ext cx="4077653" cy="13335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2275" b="1" dirty="0">
                <a:solidFill>
                  <a:srgbClr val="00FF4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Influence of Media on Public Perception of AI</a:t>
            </a:r>
            <a:endParaRPr lang="en-US" sz="2275" dirty="0"/>
          </a:p>
        </p:txBody>
      </p:sp>
      <p:sp>
        <p:nvSpPr>
          <p:cNvPr id="4" name="Text 2"/>
          <p:cNvSpPr/>
          <p:nvPr/>
        </p:nvSpPr>
        <p:spPr>
          <a:xfrm>
            <a:off x="895350" y="3925701"/>
            <a:ext cx="260873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383838"/>
                </a:solidFill>
                <a:latin typeface=""/>
                <a:ea typeface="Noto Sans SC" pitchFamily="34" charset="-122"/>
              </a:rPr>
              <a:t>Chris Kong, Cyndi Liu, Alex Zhang</a:t>
            </a:r>
            <a:endParaRPr lang="en-US" sz="1200" dirty="0">
              <a:latin typeface=""/>
            </a:endParaRPr>
          </a:p>
          <a:p>
            <a:pPr marL="0" indent="0" algn="l">
              <a:buNone/>
            </a:pPr>
            <a:r>
              <a:rPr lang="en-US" sz="1200" dirty="0">
                <a:solidFill>
                  <a:srgbClr val="383838"/>
                </a:solidFill>
                <a:latin typeface=""/>
                <a:ea typeface="Noto Sans SC" pitchFamily="34" charset="-122"/>
                <a:cs typeface="Noto Sans SC" pitchFamily="34" charset="-120"/>
              </a:rPr>
              <a:t>2024-03-10</a:t>
            </a:r>
            <a:endParaRPr lang="en-US" sz="1200" dirty="0">
              <a:latin typeface="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green_chip_20220921/content_header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1938"/>
            <a:ext cx="9144000" cy="6762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328613"/>
            <a:ext cx="824484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72937"/>
                </a:solidFill>
                <a:latin typeface="Noto Sans SC" pitchFamily="34" charset="0"/>
                <a:ea typeface="Noto Sans SC" pitchFamily="34" charset="-122"/>
              </a:rPr>
              <a:t>Semantic Analysis: Dividing into Sentiment and Strength</a:t>
            </a:r>
            <a:endParaRPr lang="en-US" sz="2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375" y="1245394"/>
            <a:ext cx="7715250" cy="34528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4375" y="1318130"/>
            <a:ext cx="3483552" cy="29020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Key Insights: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Monthly sentiment trends highlight fluctuating public emotions towards AI.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The level distribution and heatmap reflect the emotional intensity and polarity of media narratives.</a:t>
            </a:r>
          </a:p>
        </p:txBody>
      </p:sp>
      <p:pic>
        <p:nvPicPr>
          <p:cNvPr id="7" name="图片 6" descr="图表, 直方图&#10;&#10;描述已自动生成">
            <a:extLst>
              <a:ext uri="{FF2B5EF4-FFF2-40B4-BE49-F238E27FC236}">
                <a16:creationId xmlns:a16="http://schemas.microsoft.com/office/drawing/2014/main" id="{9950DDF3-C6CD-6BC0-884E-30F2A7AFF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6075" y="1257299"/>
            <a:ext cx="3240221" cy="302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56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604890" y="642957"/>
            <a:ext cx="3245350" cy="846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>
                <a:latin typeface="+mj-lt"/>
                <a:ea typeface="+mj-ea"/>
                <a:cs typeface="+mj-cs"/>
              </a:rPr>
              <a:t>Emotion Detection</a:t>
            </a:r>
            <a:endParaRPr lang="en-US" sz="3000">
              <a:latin typeface="+mj-lt"/>
              <a:ea typeface="+mj-ea"/>
              <a:cs typeface="+mj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812613"/>
            <a:ext cx="266396" cy="505095"/>
            <a:chOff x="0" y="823811"/>
            <a:chExt cx="355196" cy="67346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1592865"/>
            <a:ext cx="3731300" cy="205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443177" y="2201395"/>
            <a:ext cx="4444653" cy="2353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Applied a tokenizer and a pre-trained sequence classification model to assess emotional content.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Scores across seven emotions were calculated: neutral, anger, disgust, fear, joy, sadness, and surprise.</a:t>
            </a:r>
            <a:endParaRPr lang="en-US" sz="15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Data shows neutral is the most prevalent emotion, with significant instances of fear and joy.</a:t>
            </a:r>
            <a:endParaRPr lang="en-US" sz="15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cs typeface="Calibri"/>
              </a:rPr>
              <a:t>The "surprise" score has the most varied distribution, while "anger", "disgust", "sadness" has narrow distributions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cs typeface="Calibr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268085"/>
            <a:ext cx="3634116" cy="21926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2567" y="642957"/>
            <a:ext cx="3298075" cy="1475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2629109"/>
            <a:ext cx="3634116" cy="21926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 descr="图表, 箱线图&#10;&#10;描述已自动生成">
            <a:extLst>
              <a:ext uri="{FF2B5EF4-FFF2-40B4-BE49-F238E27FC236}">
                <a16:creationId xmlns:a16="http://schemas.microsoft.com/office/drawing/2014/main" id="{C85625F8-7C2A-69D3-53A4-E91DD3B6C2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86"/>
          <a:stretch/>
        </p:blipFill>
        <p:spPr>
          <a:xfrm>
            <a:off x="5173756" y="2728860"/>
            <a:ext cx="3575696" cy="2039293"/>
          </a:xfrm>
          <a:prstGeom prst="rect">
            <a:avLst/>
          </a:prstGeom>
        </p:spPr>
      </p:pic>
      <p:pic>
        <p:nvPicPr>
          <p:cNvPr id="10" name="图片 9" descr="图表, 折线图&#10;&#10;描述已自动生成">
            <a:extLst>
              <a:ext uri="{FF2B5EF4-FFF2-40B4-BE49-F238E27FC236}">
                <a16:creationId xmlns:a16="http://schemas.microsoft.com/office/drawing/2014/main" id="{96316586-ED70-F99E-E953-AE48FDA47E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9" t="1693" r="1977" b="16429"/>
          <a:stretch/>
        </p:blipFill>
        <p:spPr>
          <a:xfrm>
            <a:off x="5159467" y="374495"/>
            <a:ext cx="3462983" cy="208627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C720002-7A8E-5E0F-75F1-C78EB1F4B391}"/>
              </a:ext>
            </a:extLst>
          </p:cNvPr>
          <p:cNvSpPr txBox="1"/>
          <p:nvPr/>
        </p:nvSpPr>
        <p:spPr>
          <a:xfrm>
            <a:off x="604890" y="1622762"/>
            <a:ext cx="3634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/>
              <a:t>Advanced from binary labels to nuanced emotion labels, </a:t>
            </a:r>
          </a:p>
          <a:p>
            <a:r>
              <a:rPr kumimoji="1" lang="en-US" altLang="zh-CN" sz="1200"/>
              <a:t>enriching the dataset for deeper analysis.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2220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green_chip_20220921/content_header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1938"/>
            <a:ext cx="9144000" cy="6762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328613"/>
            <a:ext cx="824484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660" b="1" dirty="0">
                <a:solidFill>
                  <a:srgbClr val="0729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Identifying Dominant Themes</a:t>
            </a:r>
            <a:endParaRPr lang="en-US" sz="2660" dirty="0"/>
          </a:p>
        </p:txBody>
      </p:sp>
      <p:sp>
        <p:nvSpPr>
          <p:cNvPr id="4" name="Text 1"/>
          <p:cNvSpPr/>
          <p:nvPr/>
        </p:nvSpPr>
        <p:spPr>
          <a:xfrm>
            <a:off x="361347" y="1006880"/>
            <a:ext cx="3786188" cy="361473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Executed Latent Dirichlet Allocation (LDA) to identify prevalent themes in AI headlines across months.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Processed data to extract topics with the top three words defining each.</a:t>
            </a:r>
          </a:p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1550" b="1">
                <a:solidFill>
                  <a:srgbClr val="FFFFFF"/>
                </a:solidFill>
                <a:latin typeface="Noto Sans SC"/>
                <a:ea typeface="Noto Sans SC"/>
                <a:cs typeface="Noto Sans SC" pitchFamily="34" charset="-120"/>
              </a:rPr>
              <a:t>Analysis suggests a diverse range of AI discussions, from technological developments of AI to its industry applications.</a:t>
            </a:r>
            <a:endParaRPr lang="en-US" sz="1550">
              <a:latin typeface="Noto Sans SC"/>
              <a:ea typeface="Noto Sans SC"/>
            </a:endParaRPr>
          </a:p>
        </p:txBody>
      </p:sp>
      <p:pic>
        <p:nvPicPr>
          <p:cNvPr id="5" name="Image 1"/>
          <p:cNvPicPr>
            <a:picLocks noChangeAspect="1"/>
          </p:cNvPicPr>
          <p:nvPr/>
        </p:nvPicPr>
        <p:blipFill rotWithShape="1">
          <a:blip r:embed="rId5"/>
          <a:srcRect l="753" r="1719"/>
          <a:stretch/>
        </p:blipFill>
        <p:spPr>
          <a:xfrm>
            <a:off x="4572000" y="1917564"/>
            <a:ext cx="4333009" cy="20517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green_chip_20220921/content_header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23838"/>
            <a:ext cx="9144000" cy="6762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328613"/>
            <a:ext cx="824484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660" b="1" dirty="0">
                <a:solidFill>
                  <a:srgbClr val="0729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Trend Analysis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C4F4EF-F179-D0DE-CB43-4C6A97BBEB8F}"/>
              </a:ext>
            </a:extLst>
          </p:cNvPr>
          <p:cNvSpPr txBox="1"/>
          <p:nvPr/>
        </p:nvSpPr>
        <p:spPr>
          <a:xfrm>
            <a:off x="449399" y="1179312"/>
            <a:ext cx="38576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</a:rPr>
              <a:t>Bar Chart : Highlights the most frequent emotions associated with AI each month. A consistently high presence of 'fear' alongside 'anger' and 'disgust' suggests a negative slant in AI reporting.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</a:rPr>
              <a:t>Line Graph: Tracks the proportion of negative sentiments over time. A peak in this graph indicates a period where negative sentiments are particularly pronounced, possibly correlating with specific events or AI-related news.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</a:rPr>
              <a:t>Analysis Point: If 'fear' is frequently one of the most prominent emotions month over month, and the proportion of negative sentiments spikes or trends upwards, this could be evidence of media perpetuating fear of AI.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图片 7" descr="图表, 折线图&#10;&#10;描述已自动生成">
            <a:extLst>
              <a:ext uri="{FF2B5EF4-FFF2-40B4-BE49-F238E27FC236}">
                <a16:creationId xmlns:a16="http://schemas.microsoft.com/office/drawing/2014/main" id="{4A80C29B-1012-1583-087A-DA9B45FE6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977" y="2949027"/>
            <a:ext cx="4030477" cy="1970635"/>
          </a:xfrm>
          <a:prstGeom prst="rect">
            <a:avLst/>
          </a:prstGeom>
        </p:spPr>
      </p:pic>
      <p:pic>
        <p:nvPicPr>
          <p:cNvPr id="10" name="图片 9" descr="图表, 条形图&#10;&#10;描述已自动生成">
            <a:extLst>
              <a:ext uri="{FF2B5EF4-FFF2-40B4-BE49-F238E27FC236}">
                <a16:creationId xmlns:a16="http://schemas.microsoft.com/office/drawing/2014/main" id="{17D2292A-302F-0183-65CC-449496E4A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885" y="1004888"/>
            <a:ext cx="4030659" cy="19706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green_chip_20220921/content_header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23838"/>
            <a:ext cx="9144000" cy="6762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328613"/>
            <a:ext cx="824484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660" b="1" dirty="0">
                <a:solidFill>
                  <a:srgbClr val="0729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Trend Analysis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C4F4EF-F179-D0DE-CB43-4C6A97BBEB8F}"/>
              </a:ext>
            </a:extLst>
          </p:cNvPr>
          <p:cNvSpPr txBox="1"/>
          <p:nvPr/>
        </p:nvSpPr>
        <p:spPr>
          <a:xfrm>
            <a:off x="580971" y="1445162"/>
            <a:ext cx="4030477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200">
                <a:solidFill>
                  <a:schemeClr val="bg1"/>
                </a:solidFill>
                <a:ea typeface="等线"/>
              </a:rPr>
              <a:t>Line Graph: Illustrates a decreasing trend in the proportion of negative sentiments over the months. Despite this decline, the consistent positioning above the 50% threshold suggests that negative emotions in AI-related articles remain prominent.</a:t>
            </a:r>
          </a:p>
          <a:p>
            <a:endParaRPr lang="en-US" altLang="zh-CN" sz="1200">
              <a:solidFill>
                <a:schemeClr val="bg1"/>
              </a:solidFill>
              <a:ea typeface="等线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200">
                <a:solidFill>
                  <a:schemeClr val="bg1"/>
                </a:solidFill>
                <a:ea typeface="等线"/>
              </a:rPr>
              <a:t>Stacked Bar Chart: This chart provides a detailed breakdown of emotions per month, where 'fear' is consistently present. Even as its proportion decreases, 'fear' remains a noticeable component of the emotional makeup in AI coverage, so the portion of fear in negative emotion increases.</a:t>
            </a:r>
            <a:endParaRPr kumimoji="1" lang="zh-CN" altLang="en-US" sz="1200">
              <a:solidFill>
                <a:schemeClr val="bg1"/>
              </a:solidFill>
              <a:ea typeface="等线"/>
            </a:endParaRPr>
          </a:p>
        </p:txBody>
      </p:sp>
      <p:pic>
        <p:nvPicPr>
          <p:cNvPr id="8" name="图片 7" descr="图表, 折线图&#10;&#10;描述已自动生成">
            <a:extLst>
              <a:ext uri="{FF2B5EF4-FFF2-40B4-BE49-F238E27FC236}">
                <a16:creationId xmlns:a16="http://schemas.microsoft.com/office/drawing/2014/main" id="{4A80C29B-1012-1583-087A-DA9B45FE6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977" y="2949027"/>
            <a:ext cx="4030477" cy="1970635"/>
          </a:xfrm>
          <a:prstGeom prst="rect">
            <a:avLst/>
          </a:prstGeom>
        </p:spPr>
      </p:pic>
      <p:pic>
        <p:nvPicPr>
          <p:cNvPr id="5" name="图片 4" descr="图表, 条形图&#10;&#10;描述已自动生成">
            <a:extLst>
              <a:ext uri="{FF2B5EF4-FFF2-40B4-BE49-F238E27FC236}">
                <a16:creationId xmlns:a16="http://schemas.microsoft.com/office/drawing/2014/main" id="{5518CB71-5B1B-0B33-B437-81180B1539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05" r="2038" b="2456"/>
          <a:stretch/>
        </p:blipFill>
        <p:spPr>
          <a:xfrm>
            <a:off x="5362521" y="1048058"/>
            <a:ext cx="2979387" cy="190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53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green_chip_20220921/content_header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23838"/>
            <a:ext cx="9144000" cy="6762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328613"/>
            <a:ext cx="824484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660" b="1">
                <a:solidFill>
                  <a:srgbClr val="0729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Trend Analysis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C4F4EF-F179-D0DE-CB43-4C6A97BBEB8F}"/>
              </a:ext>
            </a:extLst>
          </p:cNvPr>
          <p:cNvSpPr txBox="1"/>
          <p:nvPr/>
        </p:nvSpPr>
        <p:spPr>
          <a:xfrm>
            <a:off x="999711" y="1462518"/>
            <a:ext cx="7590855" cy="2369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bg1"/>
              </a:solidFill>
              <a:ea typeface="等线"/>
              <a:cs typeface="Calibri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>
                <a:solidFill>
                  <a:schemeClr val="bg1"/>
                </a:solidFill>
                <a:ea typeface="等线"/>
              </a:rPr>
              <a:t>While the trend of negative sentiments in AI media coverage shows a decline, the persistent above-average volume of articles with negative tones and the enduring presence of 'fear' as a key emotion indicate that negative perceptions are still a significant part of the narrative. This could suggest that, although diminishing, the media's portrayal of AI still harbors a considerable amount of apprehension and caution.</a:t>
            </a:r>
            <a:endParaRPr lang="en-US" altLang="zh-CN" sz="1600">
              <a:solidFill>
                <a:schemeClr val="bg1"/>
              </a:solidFill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>
              <a:solidFill>
                <a:schemeClr val="bg1"/>
              </a:solidFill>
              <a:ea typeface="等线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4596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6900" y="1800225"/>
            <a:ext cx="1419225" cy="12144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5760" b="1" dirty="0">
                <a:solidFill>
                  <a:srgbClr val="00FF4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</a:t>
            </a:r>
            <a:r>
              <a:rPr lang="en-US" altLang="zh-CN" sz="5760" b="1" dirty="0">
                <a:solidFill>
                  <a:srgbClr val="00FF4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lang="en-US" sz="5760" dirty="0"/>
          </a:p>
        </p:txBody>
      </p:sp>
      <p:sp>
        <p:nvSpPr>
          <p:cNvPr id="3" name="Text 1"/>
          <p:cNvSpPr/>
          <p:nvPr/>
        </p:nvSpPr>
        <p:spPr>
          <a:xfrm>
            <a:off x="3724275" y="1628775"/>
            <a:ext cx="4887278" cy="1676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920" b="1" dirty="0">
                <a:solidFill>
                  <a:schemeClr val="bg1"/>
                </a:solidFill>
              </a:rPr>
              <a:t>Classification Models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green_chip_20220921/content_header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1938"/>
            <a:ext cx="9144000" cy="6762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328613"/>
            <a:ext cx="824484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660" b="1" dirty="0"/>
              <a:t>Classification Model Performance</a:t>
            </a:r>
          </a:p>
        </p:txBody>
      </p:sp>
      <p:sp>
        <p:nvSpPr>
          <p:cNvPr id="4" name="Text 1"/>
          <p:cNvSpPr/>
          <p:nvPr/>
        </p:nvSpPr>
        <p:spPr>
          <a:xfrm>
            <a:off x="204619" y="1266825"/>
            <a:ext cx="4503084" cy="36147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Naive Bayes' top performance may be attributed to its effectiveness with textual data and its suitability for binary classification tasks.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Random Forest model's results, while not as high as Naive Bayes, still reflect a considerable understanding of the dataset's features.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Neural Network's lower performance could suggest overfitting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 model's complexity does not always guarantee superior performance; simpler models like Naive Bayes can be quite powerful</a:t>
            </a:r>
          </a:p>
        </p:txBody>
      </p:sp>
      <p:pic>
        <p:nvPicPr>
          <p:cNvPr id="7" name="图片 6" descr="图表, 条形图&#10;&#10;描述已自动生成">
            <a:extLst>
              <a:ext uri="{FF2B5EF4-FFF2-40B4-BE49-F238E27FC236}">
                <a16:creationId xmlns:a16="http://schemas.microsoft.com/office/drawing/2014/main" id="{B33206EA-1A33-0E1B-8ADD-1D8BF6F12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795" y="1401744"/>
            <a:ext cx="4004101" cy="29551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6900" y="1800225"/>
            <a:ext cx="1419225" cy="12144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5760" b="1" dirty="0">
                <a:solidFill>
                  <a:srgbClr val="00FF4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5760" dirty="0"/>
          </a:p>
        </p:txBody>
      </p:sp>
      <p:sp>
        <p:nvSpPr>
          <p:cNvPr id="3" name="Text 1"/>
          <p:cNvSpPr/>
          <p:nvPr/>
        </p:nvSpPr>
        <p:spPr>
          <a:xfrm>
            <a:off x="3724275" y="1628775"/>
            <a:ext cx="4887278" cy="1676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92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Conclusion</a:t>
            </a:r>
            <a:endParaRPr lang="en-US" sz="3920" dirty="0"/>
          </a:p>
        </p:txBody>
      </p:sp>
    </p:spTree>
    <p:extLst>
      <p:ext uri="{BB962C8B-B14F-4D97-AF65-F5344CB8AC3E}">
        <p14:creationId xmlns:p14="http://schemas.microsoft.com/office/powerpoint/2010/main" val="2462080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assets/unsplashimgs/work1.jpeg?x-oss-process=style/im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36016" y="1165663"/>
            <a:ext cx="4101005" cy="2809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From our sentiment analysis, the headline sentiment is generally polarized. The 'highly positive' and 'highly negative' sentiment constitute a majority, while moderate-level sentiments have small proportions</a:t>
            </a:r>
            <a:endParaRPr lang="en-US" altLang="zh-CN" sz="1400">
              <a:solidFill>
                <a:schemeClr val="bg1"/>
              </a:solidFill>
              <a:ea typeface="等线"/>
              <a:cs typeface="+mn-lt"/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en-US">
                <a:solidFill>
                  <a:schemeClr val="bg1"/>
                </a:solidFill>
                <a:cs typeface="Calibri"/>
              </a:rPr>
              <a:t> 'fear' is frequently one of the most prominent emotions month over month, and the proportion of negative sentiments spikes or trends upwards, this could be evidence of media perpetuating fear of AI.</a:t>
            </a:r>
            <a:br>
              <a:rPr dirty="0"/>
            </a:br>
            <a:endParaRPr lang="en-US" sz="1400">
              <a:cs typeface="Calibri" panose="020F0502020204030204"/>
            </a:endParaRPr>
          </a:p>
        </p:txBody>
      </p:sp>
      <p:pic>
        <p:nvPicPr>
          <p:cNvPr id="7" name="Image 0" descr="https://assets.mindshow.fun/themes/green_chip_20220921/content_header.svg">
            <a:extLst>
              <a:ext uri="{FF2B5EF4-FFF2-40B4-BE49-F238E27FC236}">
                <a16:creationId xmlns:a16="http://schemas.microsoft.com/office/drawing/2014/main" id="{C4E4F562-0213-605D-91F8-01DF6E5CD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39" y="170741"/>
            <a:ext cx="9144000" cy="676275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D835CBD2-4E76-75A2-820C-A82CE291497C}"/>
              </a:ext>
            </a:extLst>
          </p:cNvPr>
          <p:cNvSpPr/>
          <p:nvPr/>
        </p:nvSpPr>
        <p:spPr>
          <a:xfrm>
            <a:off x="732614" y="237416"/>
            <a:ext cx="824484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r>
              <a:rPr lang="en-US" sz="2650" b="1">
                <a:solidFill>
                  <a:srgbClr val="072937"/>
                </a:solidFill>
                <a:latin typeface="Noto Sans SC"/>
                <a:ea typeface="Noto Sans SC"/>
              </a:rPr>
              <a:t>Key Findings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81150" y="366713"/>
            <a:ext cx="3586163" cy="8286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200" b="1" dirty="0">
                <a:solidFill>
                  <a:srgbClr val="00FF4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CONTENTS 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1814513" y="1585913"/>
            <a:ext cx="6667500" cy="32051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"/>
                <a:ea typeface="Noto Sans SC" pitchFamily="34" charset="-122"/>
                <a:cs typeface="Noto Sans SC" pitchFamily="34" charset="-120"/>
              </a:rPr>
              <a:t>Introduction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altLang="zh-CN" sz="1750" b="1" dirty="0">
                <a:solidFill>
                  <a:srgbClr val="FFFFFF"/>
                </a:solidFill>
                <a:latin typeface=""/>
                <a:ea typeface="Noto Sans SC" pitchFamily="34" charset="-122"/>
                <a:cs typeface="Noto Sans SC" pitchFamily="34" charset="-120"/>
              </a:rPr>
              <a:t>Methodology - Analyzing Media Narratives</a:t>
            </a:r>
            <a:endParaRPr lang="en-US" sz="1750" b="1" dirty="0">
              <a:latin typeface="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"/>
                <a:ea typeface="Noto Sans SC" pitchFamily="34" charset="-122"/>
                <a:cs typeface="Noto Sans SC" pitchFamily="34" charset="-120"/>
              </a:rPr>
              <a:t>Unveiling Media Narratives</a:t>
            </a:r>
            <a:endParaRPr lang="en-US" sz="1750" b="1" dirty="0">
              <a:latin typeface="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"/>
                <a:ea typeface="Noto Sans SC" pitchFamily="34" charset="-122"/>
                <a:cs typeface="Noto Sans SC" pitchFamily="34" charset="-120"/>
              </a:rPr>
              <a:t>Technical Insights from Data Analysis</a:t>
            </a:r>
            <a:endParaRPr lang="en-US" sz="1750" b="1" dirty="0">
              <a:latin typeface="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"/>
                <a:ea typeface="Noto Sans SC" pitchFamily="34" charset="-122"/>
                <a:cs typeface="Noto Sans SC" pitchFamily="34" charset="-120"/>
              </a:rPr>
              <a:t>Societal Implications and Recommendations</a:t>
            </a:r>
            <a:endParaRPr lang="en-US" sz="1750" b="1" dirty="0">
              <a:latin typeface="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"/>
                <a:ea typeface="Noto Sans SC" pitchFamily="34" charset="-122"/>
                <a:cs typeface="Noto Sans SC" pitchFamily="34" charset="-120"/>
              </a:rPr>
              <a:t>Conclusion and Future Directions</a:t>
            </a:r>
            <a:endParaRPr lang="en-US" sz="1750" b="1" dirty="0">
              <a:latin typeface="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"/>
                <a:ea typeface="Noto Sans SC" pitchFamily="34" charset="-122"/>
                <a:cs typeface="Noto Sans SC" pitchFamily="34" charset="-120"/>
              </a:rPr>
              <a:t>Q&amp;A Session</a:t>
            </a:r>
            <a:endParaRPr lang="en-US" sz="1750" b="1" dirty="0">
              <a:latin typeface="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51C21B38-3576-FB63-691F-0022B7CB6555}"/>
              </a:ext>
            </a:extLst>
          </p:cNvPr>
          <p:cNvSpPr/>
          <p:nvPr/>
        </p:nvSpPr>
        <p:spPr>
          <a:xfrm>
            <a:off x="436016" y="1165663"/>
            <a:ext cx="6314746" cy="2809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For emotion detection, 'neutral' is the most prevalent emotion, with significant instances of fear and joy.</a:t>
            </a:r>
          </a:p>
          <a:p>
            <a:endParaRPr lang="en-US">
              <a:solidFill>
                <a:schemeClr val="bg1"/>
              </a:solidFill>
              <a:ea typeface="等线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等线"/>
                <a:cs typeface="+mn-lt"/>
              </a:rPr>
              <a:t>Emotion score of 'surprise' distributes most widely, while negative emotions such as 'anger', 'disgust', and 'sadness' have narrow range, meaning that the extend of surprise emotion varied in a greater degree</a:t>
            </a:r>
          </a:p>
          <a:p>
            <a:endParaRPr lang="en-US">
              <a:solidFill>
                <a:schemeClr val="bg1"/>
              </a:solidFill>
              <a:ea typeface="等线"/>
              <a:cs typeface="+mn-lt"/>
            </a:endParaRPr>
          </a:p>
          <a:p>
            <a:endParaRPr lang="en-US" altLang="zh-CN">
              <a:solidFill>
                <a:srgbClr val="FFFFFF"/>
              </a:solidFill>
              <a:ea typeface="等线" panose="02010600030101010101" pitchFamily="2" charset="-122"/>
              <a:cs typeface="Calibri" panose="020F0502020204030204"/>
            </a:endParaRPr>
          </a:p>
          <a:p>
            <a:br>
              <a:rPr/>
            </a:br>
            <a:endParaRPr lang="en-US" sz="1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72140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>
            <a:extLst>
              <a:ext uri="{FF2B5EF4-FFF2-40B4-BE49-F238E27FC236}">
                <a16:creationId xmlns:a16="http://schemas.microsoft.com/office/drawing/2014/main" id="{C9BDB6A2-8E65-1161-6FDF-FAF0129C9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61938"/>
            <a:ext cx="9144000" cy="676275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C0F95712-CF43-CAF9-132B-2DD3D3C57885}"/>
              </a:ext>
            </a:extLst>
          </p:cNvPr>
          <p:cNvSpPr/>
          <p:nvPr/>
        </p:nvSpPr>
        <p:spPr>
          <a:xfrm>
            <a:off x="714375" y="328613"/>
            <a:ext cx="824484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>
              <a:buNone/>
            </a:pPr>
            <a:r>
              <a:rPr lang="en-US" sz="2650" b="1">
                <a:solidFill>
                  <a:srgbClr val="072937"/>
                </a:solidFill>
                <a:latin typeface="Noto Sans SC" pitchFamily="34" charset="0"/>
                <a:ea typeface="Noto Sans SC"/>
              </a:rPr>
              <a:t>Reference</a:t>
            </a:r>
            <a:endParaRPr lang="en-US" sz="266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128ACAC4-7FC3-5324-3F38-5FA7194FF4F1}"/>
              </a:ext>
            </a:extLst>
          </p:cNvPr>
          <p:cNvSpPr/>
          <p:nvPr/>
        </p:nvSpPr>
        <p:spPr>
          <a:xfrm>
            <a:off x="194836" y="1623110"/>
            <a:ext cx="9283918" cy="2809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/>
                <a:ea typeface="Noto Sans SC"/>
              </a:rPr>
              <a:t>[1] </a:t>
            </a: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Hartmann, J. (2022). Emotion English </a:t>
            </a:r>
            <a:r>
              <a:rPr lang="en-US" sz="1400" dirty="0" err="1">
                <a:solidFill>
                  <a:srgbClr val="FFFFFF"/>
                </a:solidFill>
                <a:ea typeface="+mn-lt"/>
                <a:cs typeface="+mn-lt"/>
              </a:rPr>
              <a:t>DistilRoBERTa</a:t>
            </a: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-base. Hugging Face. </a:t>
            </a:r>
            <a:r>
              <a:rPr lang="en-US" sz="1400" dirty="0">
                <a:solidFill>
                  <a:srgbClr val="FFFFFF"/>
                </a:solidFill>
                <a:ea typeface="+mn-lt"/>
                <a:cs typeface="+mn-lt"/>
                <a:hlinkClick r:id="rId4"/>
              </a:rPr>
              <a:t>https://huggingface.co/j-hartmann/emotion-english-distilroberta-base/</a:t>
            </a:r>
            <a:endParaRPr lang="en-US" sz="1400" dirty="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[2] Samuel, S., Jim, &amp; et al. (2020). Covid-19 public sentiment insights and machine learning for tweets classification. Information, 11(6), 314.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Calibri"/>
                <a:ea typeface="Noto Sans SC"/>
                <a:cs typeface="Calibri"/>
              </a:rPr>
              <a:t>[3] </a:t>
            </a: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Sharma, M. (2020). Sentiment Analysis (introduction to naive Bayes algorithm). Retrieved from </a:t>
            </a:r>
            <a:r>
              <a:rPr lang="en-US" sz="1400" dirty="0">
                <a:solidFill>
                  <a:srgbClr val="FFFFFF"/>
                </a:solidFill>
                <a:ea typeface="+mn-lt"/>
                <a:cs typeface="+mn-lt"/>
                <a:hlinkClick r:id="rId5"/>
              </a:rPr>
              <a:t>https://towardsdatascience.com/sentiment-analysis-introduction-to-naive-bayes-algorithm-96831d77ac91</a:t>
            </a: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[4]</a:t>
            </a:r>
            <a:r>
              <a:rPr lang="en-US" sz="1400" dirty="0" err="1">
                <a:solidFill>
                  <a:srgbClr val="FFFFFF"/>
                </a:solidFill>
                <a:ea typeface="+mn-lt"/>
                <a:cs typeface="+mn-lt"/>
              </a:rPr>
              <a:t>OpenAI</a:t>
            </a: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. (2023). Assistance with brainstorming and structure provided by </a:t>
            </a:r>
            <a:r>
              <a:rPr lang="en-US" sz="1400" dirty="0" err="1">
                <a:solidFill>
                  <a:srgbClr val="FFFFFF"/>
                </a:solidFill>
                <a:ea typeface="+mn-lt"/>
                <a:cs typeface="+mn-lt"/>
              </a:rPr>
              <a:t>ChatGPT</a:t>
            </a: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 [Software].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  <a:hlinkClick r:id="rId6"/>
              </a:rPr>
              <a:t>https://openai.com/chatgpt</a:t>
            </a:r>
            <a:endParaRPr lang="en-US" sz="1400" dirty="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FFFFFF"/>
              </a:solidFill>
              <a:latin typeface="Calibri"/>
              <a:ea typeface="Noto Sans SC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FFFFFF"/>
              </a:solidFill>
              <a:ea typeface="Noto Sans SC"/>
              <a:cs typeface="+mn-lt"/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FFFFFF"/>
              </a:solidFill>
              <a:latin typeface="Calibri"/>
              <a:ea typeface="Noto Sans SC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FFFFFF"/>
              </a:solidFill>
              <a:latin typeface="Noto Sans SC"/>
              <a:ea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35703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71788" y="1719263"/>
            <a:ext cx="3395663" cy="690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00FF4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END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2871788" y="2395538"/>
            <a:ext cx="3395663" cy="10334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FF4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THANKS</a:t>
            </a:r>
            <a:endParaRPr lang="en-US"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77410" y="1674102"/>
            <a:ext cx="1419225" cy="12144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5760" b="1" dirty="0">
                <a:solidFill>
                  <a:srgbClr val="00FF4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5760" dirty="0"/>
          </a:p>
        </p:txBody>
      </p:sp>
      <p:sp>
        <p:nvSpPr>
          <p:cNvPr id="3" name="Text 1"/>
          <p:cNvSpPr/>
          <p:nvPr/>
        </p:nvSpPr>
        <p:spPr>
          <a:xfrm>
            <a:off x="3619172" y="1134788"/>
            <a:ext cx="4887278" cy="1676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Introduction</a:t>
            </a:r>
            <a:endParaRPr lang="en-US" sz="4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09CB1C-1877-6C66-7299-8882A18D2E10}"/>
              </a:ext>
            </a:extLst>
          </p:cNvPr>
          <p:cNvSpPr txBox="1"/>
          <p:nvPr/>
        </p:nvSpPr>
        <p:spPr>
          <a:xfrm>
            <a:off x="1877410" y="2571750"/>
            <a:ext cx="58384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chemeClr val="bg1"/>
                </a:solidFill>
                <a:effectLst/>
                <a:latin typeface="Söhne"/>
              </a:rPr>
              <a:t>Context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Söhne"/>
              </a:rPr>
              <a:t>: AI is rapidly transforming our world, drawing mixed reactions influenced by media representation. This section examines how media narratives sway public attitudes toward AI.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green_chip_20220921/content_header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1938"/>
            <a:ext cx="9144000" cy="6762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328613"/>
            <a:ext cx="824484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660" b="1" dirty="0">
                <a:solidFill>
                  <a:srgbClr val="0729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Context</a:t>
            </a:r>
            <a:endParaRPr lang="en-US" sz="2660" dirty="0"/>
          </a:p>
        </p:txBody>
      </p:sp>
      <p:sp>
        <p:nvSpPr>
          <p:cNvPr id="4" name="Text 1"/>
          <p:cNvSpPr/>
          <p:nvPr/>
        </p:nvSpPr>
        <p:spPr>
          <a:xfrm>
            <a:off x="714375" y="1304925"/>
            <a:ext cx="3786188" cy="36147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1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Objective</a:t>
            </a:r>
            <a:r>
              <a:rPr lang="en-US" sz="161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:</a:t>
            </a:r>
            <a:br>
              <a:rPr dirty="0"/>
            </a:br>
            <a:r>
              <a:rPr lang="en-US" sz="161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Understanding the role of news media in influencing public attitudes toward artificial intelligence.</a:t>
            </a:r>
            <a:endParaRPr lang="en-US" sz="161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1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Importance</a:t>
            </a:r>
            <a:r>
              <a:rPr lang="en-US" sz="161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:</a:t>
            </a:r>
            <a:br>
              <a:rPr dirty="0"/>
            </a:br>
            <a:r>
              <a:rPr lang="en-US" sz="161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Fostering informed public discourse on AI advancements through understanding media influence.</a:t>
            </a:r>
            <a:endParaRPr lang="en-US" sz="1610" dirty="0"/>
          </a:p>
        </p:txBody>
      </p:sp>
      <p:pic>
        <p:nvPicPr>
          <p:cNvPr id="6" name="Image 2">
            <a:extLst>
              <a:ext uri="{FF2B5EF4-FFF2-40B4-BE49-F238E27FC236}">
                <a16:creationId xmlns:a16="http://schemas.microsoft.com/office/drawing/2014/main" id="{358E98E8-ABD9-74C1-DF94-4627E3312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4239" r="14239"/>
          <a:stretch/>
        </p:blipFill>
        <p:spPr>
          <a:xfrm>
            <a:off x="5002909" y="1304925"/>
            <a:ext cx="2937656" cy="3333750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40472" y="1859756"/>
            <a:ext cx="1419225" cy="12144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5760" b="1" dirty="0">
                <a:solidFill>
                  <a:srgbClr val="00FF4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</a:t>
            </a:r>
            <a:r>
              <a:rPr lang="en-US" altLang="zh-CN" sz="5760" b="1" dirty="0">
                <a:solidFill>
                  <a:srgbClr val="00FF4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5760" dirty="0"/>
          </a:p>
        </p:txBody>
      </p:sp>
      <p:sp>
        <p:nvSpPr>
          <p:cNvPr id="3" name="Text 1"/>
          <p:cNvSpPr/>
          <p:nvPr/>
        </p:nvSpPr>
        <p:spPr>
          <a:xfrm>
            <a:off x="3724275" y="1628775"/>
            <a:ext cx="4887278" cy="1676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76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Methodology - Analyzing Media Narratives</a:t>
            </a:r>
            <a:endParaRPr lang="en-US" sz="276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 rotWithShape="1">
          <a:blip r:embed="rId3"/>
          <a:srcRect l="56" t="1" r="15469" b="1"/>
          <a:stretch/>
        </p:blipFill>
        <p:spPr>
          <a:xfrm>
            <a:off x="578070" y="0"/>
            <a:ext cx="856593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6288" y="757238"/>
            <a:ext cx="3562350" cy="671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Extracting Insights from AI News Headlines</a:t>
            </a:r>
            <a:endParaRPr lang="en-US" sz="1400" dirty="0"/>
          </a:p>
        </p:txBody>
      </p:sp>
      <p:sp>
        <p:nvSpPr>
          <p:cNvPr id="5" name="Text 1"/>
          <p:cNvSpPr/>
          <p:nvPr/>
        </p:nvSpPr>
        <p:spPr>
          <a:xfrm>
            <a:off x="974506" y="1330584"/>
            <a:ext cx="3562350" cy="28098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Source</a:t>
            </a:r>
            <a:r>
              <a:rPr lang="en-US" sz="10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:</a:t>
            </a:r>
            <a:br>
              <a:rPr sz="1000" dirty="0"/>
            </a:br>
            <a:r>
              <a:rPr lang="en-US" sz="10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Utilizing a comprehensive dataset of news headlines related to AI to understand prevalent narratives and themes.
</a:t>
            </a:r>
            <a:endParaRPr lang="en-US" sz="10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Analytical Tools</a:t>
            </a:r>
            <a:r>
              <a:rPr lang="en-US" sz="10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:</a:t>
            </a:r>
            <a:br>
              <a:rPr sz="1000" dirty="0"/>
            </a:br>
            <a:r>
              <a:rPr lang="en-US" sz="10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Employing advanced text analytics and natural language processing (NLP) techniques to extract sentiments, themes, and trends.
</a:t>
            </a:r>
            <a:endParaRPr lang="en-US" sz="10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Analysis Process</a:t>
            </a:r>
            <a:r>
              <a:rPr lang="en-US" sz="10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:</a:t>
            </a:r>
            <a:br>
              <a:rPr sz="1000" dirty="0"/>
            </a:br>
            <a:r>
              <a:rPr lang="en-US" sz="10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Utilizing various techniques such as word cloud, sentiment analysis, emotion detection, and trend analysis to unravel the underlying narratives in AI coverage.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green_chip_20220921/content_header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1938"/>
            <a:ext cx="9144000" cy="6762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328613"/>
            <a:ext cx="824484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altLang="zh-CN" sz="2300" b="1" dirty="0">
                <a:solidFill>
                  <a:srgbClr val="FFFFFF"/>
                </a:solidFill>
                <a:latin typeface="Noto Sans NKo" panose="020B0502040504020204" pitchFamily="34" charset="0"/>
                <a:ea typeface="Noto Sans SC" pitchFamily="34" charset="-122"/>
                <a:cs typeface="Noto Sans NKo" panose="020B0502040504020204" pitchFamily="34" charset="0"/>
              </a:rPr>
              <a:t>Methodology - Analyzing Media Narratives</a:t>
            </a:r>
            <a:endParaRPr lang="en-US" altLang="zh-CN" sz="2300" dirty="0">
              <a:latin typeface="Noto Sans NKo" panose="020B0502040504020204" pitchFamily="34" charset="0"/>
              <a:cs typeface="Noto Sans NKo" panose="020B0502040504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375" y="1245394"/>
            <a:ext cx="7715250" cy="3452813"/>
          </a:xfrm>
          <a:prstGeom prst="rect">
            <a:avLst/>
          </a:prstGeom>
        </p:spPr>
      </p:pic>
      <p:graphicFrame>
        <p:nvGraphicFramePr>
          <p:cNvPr id="9" name="Table 0">
            <a:extLst>
              <a:ext uri="{FF2B5EF4-FFF2-40B4-BE49-F238E27FC236}">
                <a16:creationId xmlns:a16="http://schemas.microsoft.com/office/drawing/2014/main" id="{DD28C393-5871-B3D2-4142-5F9AB816C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116043"/>
              </p:ext>
            </p:extLst>
          </p:nvPr>
        </p:nvGraphicFramePr>
        <p:xfrm>
          <a:off x="714374" y="1245394"/>
          <a:ext cx="3678937" cy="3614735"/>
        </p:xfrm>
        <a:graphic>
          <a:graphicData uri="http://schemas.openxmlformats.org/drawingml/2006/table">
            <a:tbl>
              <a:tblPr/>
              <a:tblGrid>
                <a:gridCol w="1788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2947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Analysis Process</a:t>
                      </a:r>
                      <a:endParaRPr lang="en-US" sz="900"/>
                    </a:p>
                  </a:txBody>
                  <a:tcPr anchor="ctr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Insights</a:t>
                      </a:r>
                      <a:endParaRPr lang="en-US" sz="900"/>
                    </a:p>
                  </a:txBody>
                  <a:tcPr anchor="ctr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2947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Cleaning</a:t>
                      </a:r>
                      <a:endParaRPr lang="en-US" sz="900"/>
                    </a:p>
                  </a:txBody>
                  <a:tcPr anchor="ctr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Ensuring data quality by removing inconsistencies and irrelevant information.</a:t>
                      </a:r>
                      <a:endParaRPr lang="en-US" sz="900"/>
                    </a:p>
                  </a:txBody>
                  <a:tcPr anchor="ctr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2947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Sentiment Analysis</a:t>
                      </a:r>
                      <a:endParaRPr lang="en-US" sz="900"/>
                    </a:p>
                  </a:txBody>
                  <a:tcPr anchor="ctr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Categorizing articles based on positive or negative sentiment to understand the overall tone of AI coverage.</a:t>
                      </a:r>
                      <a:endParaRPr lang="en-US" sz="900"/>
                    </a:p>
                  </a:txBody>
                  <a:tcPr anchor="ctr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2947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Theme Detection</a:t>
                      </a:r>
                      <a:endParaRPr lang="en-US" sz="900"/>
                    </a:p>
                  </a:txBody>
                  <a:tcPr anchor="ctr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Identifying and labeling the main themes in the dataset to facilitate in-depth thematic analysis [1].</a:t>
                      </a:r>
                      <a:endParaRPr lang="en-US" sz="900"/>
                    </a:p>
                  </a:txBody>
                  <a:tcPr anchor="ctr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2947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Trend Analysis</a:t>
                      </a:r>
                      <a:endParaRPr lang="en-US" sz="900"/>
                    </a:p>
                  </a:txBody>
                  <a:tcPr anchor="ctr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Observing the evolution of media narratives around AI over time to identify significant shifts and patterns.</a:t>
                      </a:r>
                      <a:endParaRPr lang="en-US" sz="900"/>
                    </a:p>
                  </a:txBody>
                  <a:tcPr anchor="ctr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图片 10" descr="图表, 条形图, 瀑布图&#10;&#10;描述已自动生成">
            <a:extLst>
              <a:ext uri="{FF2B5EF4-FFF2-40B4-BE49-F238E27FC236}">
                <a16:creationId xmlns:a16="http://schemas.microsoft.com/office/drawing/2014/main" id="{8469544C-E7BF-E0F0-124C-794269BE9A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987"/>
          <a:stretch/>
        </p:blipFill>
        <p:spPr>
          <a:xfrm>
            <a:off x="4750691" y="1592289"/>
            <a:ext cx="3967981" cy="29209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6900" y="1800225"/>
            <a:ext cx="1419225" cy="12144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5760" b="1" dirty="0">
                <a:solidFill>
                  <a:srgbClr val="00FF4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</a:t>
            </a:r>
            <a:r>
              <a:rPr lang="en-US" altLang="zh-CN" sz="5760" b="1" dirty="0">
                <a:solidFill>
                  <a:srgbClr val="00FF4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5760" dirty="0"/>
          </a:p>
        </p:txBody>
      </p:sp>
      <p:sp>
        <p:nvSpPr>
          <p:cNvPr id="3" name="Text 1"/>
          <p:cNvSpPr/>
          <p:nvPr/>
        </p:nvSpPr>
        <p:spPr>
          <a:xfrm>
            <a:off x="3724275" y="1628775"/>
            <a:ext cx="4887278" cy="1676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06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Unveiling Media Narratives</a:t>
            </a:r>
            <a:endParaRPr lang="en-US" sz="406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green_chip_20220921/content_header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1938"/>
            <a:ext cx="9144000" cy="6762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328613"/>
            <a:ext cx="824484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72937"/>
                </a:solidFill>
                <a:latin typeface="Noto Sans SC" pitchFamily="34" charset="0"/>
                <a:ea typeface="Noto Sans SC" pitchFamily="34" charset="-122"/>
              </a:rPr>
              <a:t>Semantic Analysis: Dividing into Sentiment and Strength</a:t>
            </a:r>
            <a:endParaRPr lang="en-US" sz="2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375" y="1245394"/>
            <a:ext cx="7715250" cy="34528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4375" y="1576387"/>
            <a:ext cx="3357563" cy="27908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Analyzed sentiment in batches, assigning each headline a positive or negative label with a corresponding confidence score.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Introduced a five-level system to measure sentiment strength, from 'Highly Negative' to 'Highly Positive'.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764B59-D1B1-5603-D54E-314CF4B0AD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581" r="53168" b="6284"/>
          <a:stretch/>
        </p:blipFill>
        <p:spPr>
          <a:xfrm>
            <a:off x="4071938" y="1523027"/>
            <a:ext cx="2484119" cy="2571750"/>
          </a:xfrm>
          <a:prstGeom prst="rect">
            <a:avLst/>
          </a:prstGeom>
        </p:spPr>
      </p:pic>
      <p:pic>
        <p:nvPicPr>
          <p:cNvPr id="10" name="图片 9" descr="图形用户界面, 图表, 应用程序&#10;&#10;描述已自动生成">
            <a:extLst>
              <a:ext uri="{FF2B5EF4-FFF2-40B4-BE49-F238E27FC236}">
                <a16:creationId xmlns:a16="http://schemas.microsoft.com/office/drawing/2014/main" id="{1BF98BBF-4C8A-9099-4671-041676E61C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922"/>
          <a:stretch/>
        </p:blipFill>
        <p:spPr>
          <a:xfrm>
            <a:off x="6205633" y="2073097"/>
            <a:ext cx="2753582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4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1139</Words>
  <Application>Microsoft Macintosh PowerPoint</Application>
  <PresentationFormat>全屏显示(16:9)</PresentationFormat>
  <Paragraphs>115</Paragraphs>
  <Slides>22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Noto Sans SC</vt:lpstr>
      <vt:lpstr>Söhne</vt:lpstr>
      <vt:lpstr>Arial</vt:lpstr>
      <vt:lpstr>Calibri</vt:lpstr>
      <vt:lpstr>Noto Sans NKo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Influence of Media on Public Perception of AI</dc:title>
  <dc:subject>SUBTITLE HERE</dc:subject>
  <dc:creator>MindShow.fun</dc:creator>
  <cp:lastModifiedBy>Alex Zhang</cp:lastModifiedBy>
  <cp:revision>3</cp:revision>
  <dcterms:created xsi:type="dcterms:W3CDTF">2024-03-10T19:34:18Z</dcterms:created>
  <dcterms:modified xsi:type="dcterms:W3CDTF">2024-03-11T00:28:57Z</dcterms:modified>
</cp:coreProperties>
</file>